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7"/>
    <p:restoredTop sz="94591"/>
  </p:normalViewPr>
  <p:slideViewPr>
    <p:cSldViewPr snapToGrid="0" snapToObjects="1">
      <p:cViewPr varScale="1">
        <p:scale>
          <a:sx n="112" d="100"/>
          <a:sy n="112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BCB31-9EFF-DC46-88CE-C43FF3914E36}" type="datetimeFigureOut">
              <a:rPr kumimoji="1" lang="ja-JP" altLang="en-US" smtClean="0"/>
              <a:t>2022/10/10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82807-0218-504F-94FF-02AD284D9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382807-0218-504F-94FF-02AD284D914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574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870B1-3837-DA4F-8409-CD62FC5A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310574E-B14A-E541-9702-43C35222C9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0EAD84-FD4E-5345-A3FA-4C41898B1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92E041-F024-624C-B075-75557E73D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22C464-90D6-8B43-99AF-B9444D9E0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83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D80608-6032-3A4E-84D2-257DE3E04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6DD764-02FB-A740-AE98-1FE8E5EB25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BC983B-17F4-C84E-987B-FD4F2AA94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44291B-506E-2344-8BE4-9B48368F2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225A54-F386-BE49-AC66-2355A4142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655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3D10D5F-E23D-5E4D-AFBC-CF211EBD78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CBE6C34-5CEF-0E4C-AF88-C30D17302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5A2E48-67F0-724C-8252-9EDBE76F3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446CF2-2036-264E-8871-10AC2DD2C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E2AA1D-05A4-A546-8DEA-5CB897781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43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EA5B85-DD55-6047-8807-789A398C7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E3BC1B-F1CC-F447-AEFE-87524A121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9F7546-F54B-6847-A4CD-CE2A9E06D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33286C-D25B-094B-AF98-02AF7CEB7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2D6B78-DBED-4341-B855-0EDDE258E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613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C4BE35-0D50-EE44-9691-B5C0DDF93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B621F6-0EE5-B446-9C03-9DF1615ECC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C6C76B-81DB-4B44-A570-51E51E393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F72494-AFB3-9347-87AC-B2F5A6673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779FC7-68D2-C24B-8F92-451EB35A3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1063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AD06BA-B75D-5641-A6D0-96B9C19AF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D5F987-51D5-1749-9AAE-18E8E54E0B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018EA5-A5DB-AB4A-B0E5-4E81B113AA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862AFFD-734E-7847-8A0A-81CDC761A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EAB096-1942-2D4A-9EF2-A5F21F3DC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494557B-2E59-C740-811A-5D0B20377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464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36F646-2854-0443-8D53-C5F27592B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DD5817F-DBC3-FE40-9781-A64FCB9EA6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1FA84B9-4110-3C4D-B3C6-056329E6C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255CD4-BF0E-554C-9C66-DD14D37DC9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F2B3876-FD19-3840-9389-D64FC82299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A079F7B-AECA-B741-945B-E63CCDD6F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FDD3EC6-7878-CA48-9874-0916D4E26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AF757F5-AA9D-6648-85BA-5994CBB50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9406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A6E83C-743B-FE4F-B390-B47C486E1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33BCBC-A9C0-4D4C-AD06-C6B484180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37CE4CF-761B-CB44-B1ED-D219E5A8D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BD4DBE5-AEF7-C347-A452-95FE063B5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565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C5E659-C3F0-9F49-8075-EB0EC1E21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713B1A-9078-9E46-9406-5A924301E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FBC2A98-C95C-6B4A-9228-681B8DEDF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79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28FA5B-97E0-8747-B4C7-472F26CF6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2A9AF0A-4BBA-ED42-AEAD-54F20C437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1A152FA-CCD1-C641-B0C2-3D34851552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E674CE-8448-8F42-BF54-7AB83112D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F3B0E4D-C25C-CA41-B1E3-653566114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D40BB4-74C1-FF4B-B050-B430531DA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098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6B52FB-EC76-044F-9B79-EE0018101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B306A3C-22EF-1B43-A67E-0FFF1918BA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85C9272-A3F0-7C49-AC07-1588E63DE4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0D7452F-189E-1F46-AF8E-31CE2BA8A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DF81-5980-4845-8B42-4C0459BA9725}" type="datetimeFigureOut">
              <a:rPr kumimoji="1" lang="ja-JP" altLang="en-US" smtClean="0"/>
              <a:t>2022/10/10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9A6AAE-18C5-C34A-ACB4-22E51F3BB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A7E87C1-328D-C84F-A13A-96BC1E3B4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756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3BA770B-1EBE-7842-846D-47A484478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7EA497-C739-4949-952D-9B8200AD8B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F7DE32-B55D-9949-AC92-EE332F6FAA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DDF81-5980-4845-8B42-4C0459BA9725}" type="datetimeFigureOut">
              <a:rPr kumimoji="1" lang="ja-JP" altLang="en-US" smtClean="0"/>
              <a:t>2022/10/10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AFECAD-B8DB-7C44-A163-615ACFD14A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0C057-3C7B-E748-B228-F75392B151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7B5EA-8515-D742-A1A8-A8875D8F9F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676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>
            <a:extLst>
              <a:ext uri="{FF2B5EF4-FFF2-40B4-BE49-F238E27FC236}">
                <a16:creationId xmlns:a16="http://schemas.microsoft.com/office/drawing/2014/main" id="{BE6F5B6D-1E05-B24C-B3A4-6EC35A7F16D3}"/>
              </a:ext>
            </a:extLst>
          </p:cNvPr>
          <p:cNvSpPr/>
          <p:nvPr/>
        </p:nvSpPr>
        <p:spPr>
          <a:xfrm>
            <a:off x="872051" y="3150553"/>
            <a:ext cx="2438400" cy="963005"/>
          </a:xfrm>
          <a:prstGeom prst="roundRect">
            <a:avLst/>
          </a:prstGeom>
          <a:ln w="317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花き市場</a:t>
            </a:r>
          </a:p>
        </p:txBody>
      </p:sp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D391D61A-F096-314B-B841-D8F8A14C521E}"/>
              </a:ext>
            </a:extLst>
          </p:cNvPr>
          <p:cNvSpPr/>
          <p:nvPr/>
        </p:nvSpPr>
        <p:spPr>
          <a:xfrm>
            <a:off x="872051" y="2394195"/>
            <a:ext cx="2438400" cy="512356"/>
          </a:xfrm>
          <a:prstGeom prst="roundRect">
            <a:avLst>
              <a:gd name="adj" fmla="val 36497"/>
            </a:avLst>
          </a:prstGeom>
          <a:ln w="317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産地</a:t>
            </a:r>
            <a:r>
              <a:rPr kumimoji="1" lang="en-US" altLang="ja-JP" dirty="0">
                <a:solidFill>
                  <a:schemeClr val="tx1"/>
                </a:solidFill>
              </a:rPr>
              <a:t>(</a:t>
            </a:r>
            <a:r>
              <a:rPr kumimoji="1" lang="ja-JP" altLang="en-US">
                <a:solidFill>
                  <a:schemeClr val="tx1"/>
                </a:solidFill>
              </a:rPr>
              <a:t>生産農家</a:t>
            </a:r>
            <a:r>
              <a:rPr kumimoji="1" lang="en-US" altLang="ja-JP" dirty="0">
                <a:solidFill>
                  <a:schemeClr val="tx1"/>
                </a:solidFill>
              </a:rPr>
              <a:t>)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3F1C2D56-9100-D74C-AF4C-485D88048A92}"/>
              </a:ext>
            </a:extLst>
          </p:cNvPr>
          <p:cNvSpPr/>
          <p:nvPr/>
        </p:nvSpPr>
        <p:spPr>
          <a:xfrm>
            <a:off x="868086" y="4357560"/>
            <a:ext cx="2438400" cy="512356"/>
          </a:xfrm>
          <a:prstGeom prst="roundRect">
            <a:avLst>
              <a:gd name="adj" fmla="val 36497"/>
            </a:avLst>
          </a:prstGeom>
          <a:ln w="317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海外市場・産地</a:t>
            </a:r>
          </a:p>
        </p:txBody>
      </p:sp>
      <p:sp>
        <p:nvSpPr>
          <p:cNvPr id="16" name="角丸四角形 15">
            <a:extLst>
              <a:ext uri="{FF2B5EF4-FFF2-40B4-BE49-F238E27FC236}">
                <a16:creationId xmlns:a16="http://schemas.microsoft.com/office/drawing/2014/main" id="{2B254527-C4B9-E343-9AAE-6C16DFEAA364}"/>
              </a:ext>
            </a:extLst>
          </p:cNvPr>
          <p:cNvSpPr/>
          <p:nvPr/>
        </p:nvSpPr>
        <p:spPr>
          <a:xfrm>
            <a:off x="4909893" y="2394195"/>
            <a:ext cx="2438400" cy="2485033"/>
          </a:xfrm>
          <a:prstGeom prst="roundRect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b="1">
                <a:solidFill>
                  <a:srgbClr val="FF0000"/>
                </a:solidFill>
              </a:rPr>
              <a:t>当社</a:t>
            </a:r>
            <a:endParaRPr kumimoji="1" lang="en-US" altLang="ja-JP" b="1" dirty="0">
              <a:solidFill>
                <a:srgbClr val="FF0000"/>
              </a:solidFill>
            </a:endParaRPr>
          </a:p>
          <a:p>
            <a:pPr algn="ctr"/>
            <a:r>
              <a:rPr lang="ja-JP" altLang="en-US">
                <a:solidFill>
                  <a:schemeClr val="tx1"/>
                </a:solidFill>
              </a:rPr>
              <a:t>新事業</a:t>
            </a:r>
            <a:r>
              <a:rPr lang="en-US" altLang="ja-JP" dirty="0">
                <a:solidFill>
                  <a:schemeClr val="tx1"/>
                </a:solidFill>
              </a:rPr>
              <a:t>(</a:t>
            </a:r>
            <a:r>
              <a:rPr kumimoji="1" lang="ja-JP" altLang="en-US">
                <a:solidFill>
                  <a:schemeClr val="tx1"/>
                </a:solidFill>
              </a:rPr>
              <a:t>仲卸</a:t>
            </a:r>
            <a:r>
              <a:rPr kumimoji="1" lang="en-US" altLang="ja-JP" dirty="0">
                <a:solidFill>
                  <a:schemeClr val="tx1"/>
                </a:solidFill>
              </a:rPr>
              <a:t>/</a:t>
            </a:r>
            <a:r>
              <a:rPr kumimoji="1" lang="ja-JP" altLang="en-US">
                <a:solidFill>
                  <a:schemeClr val="tx1"/>
                </a:solidFill>
              </a:rPr>
              <a:t>ｺﾝｻﾙ</a:t>
            </a:r>
            <a:r>
              <a:rPr kumimoji="1" lang="en-US" altLang="ja-JP" dirty="0">
                <a:solidFill>
                  <a:schemeClr val="tx1"/>
                </a:solidFill>
              </a:rPr>
              <a:t>)</a:t>
            </a:r>
          </a:p>
          <a:p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dirty="0">
                <a:solidFill>
                  <a:schemeClr val="tx1"/>
                </a:solidFill>
              </a:rPr>
              <a:t>&lt;</a:t>
            </a:r>
            <a:r>
              <a:rPr lang="ja-JP" altLang="en-US">
                <a:solidFill>
                  <a:schemeClr val="tx1"/>
                </a:solidFill>
              </a:rPr>
              <a:t>本</a:t>
            </a:r>
            <a:r>
              <a:rPr kumimoji="1" lang="ja-JP" altLang="en-US">
                <a:solidFill>
                  <a:schemeClr val="tx1"/>
                </a:solidFill>
              </a:rPr>
              <a:t>補助事業</a:t>
            </a:r>
            <a:r>
              <a:rPr kumimoji="1" lang="en-US" altLang="ja-JP" dirty="0">
                <a:solidFill>
                  <a:schemeClr val="tx1"/>
                </a:solidFill>
              </a:rPr>
              <a:t>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>
                <a:solidFill>
                  <a:schemeClr val="tx1"/>
                </a:solidFill>
              </a:rPr>
              <a:t>○○</a:t>
            </a:r>
            <a:r>
              <a:rPr kumimoji="1" lang="ja-JP" altLang="en-US">
                <a:solidFill>
                  <a:schemeClr val="tx1"/>
                </a:solidFill>
              </a:rPr>
              <a:t>営業所改修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>
                <a:solidFill>
                  <a:schemeClr val="tx1"/>
                </a:solidFill>
              </a:rPr>
              <a:t>設備導入</a:t>
            </a:r>
            <a:endParaRPr lang="en-US" altLang="ja-JP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>
                <a:solidFill>
                  <a:schemeClr val="tx1"/>
                </a:solidFill>
              </a:rPr>
              <a:t>広告宣伝</a:t>
            </a:r>
          </a:p>
        </p:txBody>
      </p:sp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FF6AA7A4-3CFC-1545-9B22-419DE1A9F698}"/>
              </a:ext>
            </a:extLst>
          </p:cNvPr>
          <p:cNvSpPr/>
          <p:nvPr/>
        </p:nvSpPr>
        <p:spPr>
          <a:xfrm>
            <a:off x="2884544" y="1081611"/>
            <a:ext cx="2438400" cy="512356"/>
          </a:xfrm>
          <a:prstGeom prst="roundRect">
            <a:avLst>
              <a:gd name="adj" fmla="val 36497"/>
            </a:avLst>
          </a:prstGeom>
          <a:ln w="317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金融機関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A278D7B6-0415-7647-A314-4827A134EC98}"/>
              </a:ext>
            </a:extLst>
          </p:cNvPr>
          <p:cNvCxnSpPr>
            <a:cxnSpLocks/>
            <a:stCxn id="9" idx="3"/>
            <a:endCxn id="16" idx="1"/>
          </p:cNvCxnSpPr>
          <p:nvPr/>
        </p:nvCxnSpPr>
        <p:spPr>
          <a:xfrm>
            <a:off x="3310451" y="3632056"/>
            <a:ext cx="1599442" cy="4656"/>
          </a:xfrm>
          <a:prstGeom prst="straightConnector1">
            <a:avLst/>
          </a:prstGeom>
          <a:ln w="635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39AFEA21-CBDD-0E48-9008-DA13D1801F25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3310451" y="2650373"/>
            <a:ext cx="1594288" cy="9210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20709FC7-934B-9A4B-A7E4-56B6E572F018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3306486" y="4613738"/>
            <a:ext cx="1598253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49E986B-E638-0A40-AFF2-4F12AC02B8D9}"/>
              </a:ext>
            </a:extLst>
          </p:cNvPr>
          <p:cNvSpPr txBox="1"/>
          <p:nvPr/>
        </p:nvSpPr>
        <p:spPr>
          <a:xfrm>
            <a:off x="3579240" y="326861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/>
              <a:t>仕入れ</a:t>
            </a:r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69B12A8-EFBA-4644-97F4-B8D85C8A08F8}"/>
              </a:ext>
            </a:extLst>
          </p:cNvPr>
          <p:cNvSpPr txBox="1"/>
          <p:nvPr/>
        </p:nvSpPr>
        <p:spPr>
          <a:xfrm>
            <a:off x="3344320" y="228896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/>
              <a:t>直接仕入れ</a:t>
            </a:r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826067C-BE3D-AA4A-BEE9-0728E4E02952}"/>
              </a:ext>
            </a:extLst>
          </p:cNvPr>
          <p:cNvSpPr txBox="1"/>
          <p:nvPr/>
        </p:nvSpPr>
        <p:spPr>
          <a:xfrm>
            <a:off x="3694657" y="42457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/>
              <a:t>輸入</a:t>
            </a:r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A0ABD10-4C47-4341-AEFA-1EAA131E2D6E}"/>
              </a:ext>
            </a:extLst>
          </p:cNvPr>
          <p:cNvSpPr txBox="1"/>
          <p:nvPr/>
        </p:nvSpPr>
        <p:spPr>
          <a:xfrm>
            <a:off x="7275965" y="4222125"/>
            <a:ext cx="1107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/>
              <a:t>仲卸</a:t>
            </a:r>
            <a:endParaRPr lang="en-US" altLang="ja-JP" dirty="0"/>
          </a:p>
          <a:p>
            <a:pPr algn="ctr"/>
            <a:r>
              <a:rPr lang="ja-JP" altLang="en-US"/>
              <a:t>技術指導</a:t>
            </a:r>
            <a:endParaRPr lang="en-US" altLang="ja-JP" dirty="0"/>
          </a:p>
          <a:p>
            <a:pPr algn="ctr"/>
            <a:r>
              <a:rPr kumimoji="1" lang="ja-JP" altLang="en-US"/>
              <a:t>制作代行</a:t>
            </a:r>
            <a:endParaRPr kumimoji="1" lang="en-US" altLang="ja-JP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97897F4-FEE6-D64A-9CE5-03E569267A10}"/>
              </a:ext>
            </a:extLst>
          </p:cNvPr>
          <p:cNvSpPr txBox="1"/>
          <p:nvPr/>
        </p:nvSpPr>
        <p:spPr>
          <a:xfrm>
            <a:off x="4221418" y="1689421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/>
              <a:t>資金調達</a:t>
            </a:r>
            <a:endParaRPr lang="en-US" altLang="ja-JP" dirty="0"/>
          </a:p>
          <a:p>
            <a:pPr algn="ctr"/>
            <a:r>
              <a:rPr kumimoji="1" lang="ja-JP" altLang="en-US"/>
              <a:t>生産農家紹介</a:t>
            </a:r>
          </a:p>
        </p:txBody>
      </p:sp>
      <p:sp>
        <p:nvSpPr>
          <p:cNvPr id="35" name="角丸四角形 34">
            <a:extLst>
              <a:ext uri="{FF2B5EF4-FFF2-40B4-BE49-F238E27FC236}">
                <a16:creationId xmlns:a16="http://schemas.microsoft.com/office/drawing/2014/main" id="{BFED62DA-AF7B-7445-B682-7FF5583F2937}"/>
              </a:ext>
            </a:extLst>
          </p:cNvPr>
          <p:cNvSpPr/>
          <p:nvPr/>
        </p:nvSpPr>
        <p:spPr>
          <a:xfrm>
            <a:off x="8942581" y="2434926"/>
            <a:ext cx="2438400" cy="512356"/>
          </a:xfrm>
          <a:prstGeom prst="roundRect">
            <a:avLst>
              <a:gd name="adj" fmla="val 36497"/>
            </a:avLst>
          </a:prstGeom>
          <a:ln w="31750">
            <a:solidFill>
              <a:srgbClr val="FF4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生花店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角丸四角形 35">
            <a:extLst>
              <a:ext uri="{FF2B5EF4-FFF2-40B4-BE49-F238E27FC236}">
                <a16:creationId xmlns:a16="http://schemas.microsoft.com/office/drawing/2014/main" id="{0D0F3862-D4E4-4648-8503-02E7DEAF97C5}"/>
              </a:ext>
            </a:extLst>
          </p:cNvPr>
          <p:cNvSpPr/>
          <p:nvPr/>
        </p:nvSpPr>
        <p:spPr>
          <a:xfrm>
            <a:off x="8942581" y="3181351"/>
            <a:ext cx="2438400" cy="512356"/>
          </a:xfrm>
          <a:prstGeom prst="roundRect">
            <a:avLst>
              <a:gd name="adj" fmla="val 36497"/>
            </a:avLst>
          </a:prstGeom>
          <a:ln w="31750">
            <a:solidFill>
              <a:srgbClr val="FF4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生花店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" name="角丸四角形 36">
            <a:extLst>
              <a:ext uri="{FF2B5EF4-FFF2-40B4-BE49-F238E27FC236}">
                <a16:creationId xmlns:a16="http://schemas.microsoft.com/office/drawing/2014/main" id="{3D878CB9-D790-384F-B2F3-B1DF245B1B51}"/>
              </a:ext>
            </a:extLst>
          </p:cNvPr>
          <p:cNvSpPr/>
          <p:nvPr/>
        </p:nvSpPr>
        <p:spPr>
          <a:xfrm>
            <a:off x="8963850" y="3927776"/>
            <a:ext cx="2438400" cy="512356"/>
          </a:xfrm>
          <a:prstGeom prst="roundRect">
            <a:avLst>
              <a:gd name="adj" fmla="val 36497"/>
            </a:avLst>
          </a:prstGeom>
          <a:ln w="31750">
            <a:solidFill>
              <a:srgbClr val="FF4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生花店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8" name="角丸四角形 37">
            <a:extLst>
              <a:ext uri="{FF2B5EF4-FFF2-40B4-BE49-F238E27FC236}">
                <a16:creationId xmlns:a16="http://schemas.microsoft.com/office/drawing/2014/main" id="{C8247D16-5629-9544-95C7-7926B2ED4A6E}"/>
              </a:ext>
            </a:extLst>
          </p:cNvPr>
          <p:cNvSpPr/>
          <p:nvPr/>
        </p:nvSpPr>
        <p:spPr>
          <a:xfrm>
            <a:off x="8963850" y="4674201"/>
            <a:ext cx="2438400" cy="512356"/>
          </a:xfrm>
          <a:prstGeom prst="roundRect">
            <a:avLst>
              <a:gd name="adj" fmla="val 36497"/>
            </a:avLst>
          </a:prstGeom>
          <a:ln w="31750">
            <a:solidFill>
              <a:srgbClr val="FF4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生花店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2C86B491-9C28-E14F-9DAF-220F7285DDD2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7348293" y="2691104"/>
            <a:ext cx="1615557" cy="94560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7A566529-3959-E144-BB0F-0D2E775BD4DE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7348293" y="3437526"/>
            <a:ext cx="1597318" cy="199186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DBEE4A12-1395-754A-A6D9-57F1D1A2A336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7348293" y="3636712"/>
            <a:ext cx="1615557" cy="544340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A4ED983A-5AFB-D34D-8D94-F2876D1BE0C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7348293" y="3636712"/>
            <a:ext cx="1597318" cy="1287866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円/楕円 47">
            <a:extLst>
              <a:ext uri="{FF2B5EF4-FFF2-40B4-BE49-F238E27FC236}">
                <a16:creationId xmlns:a16="http://schemas.microsoft.com/office/drawing/2014/main" id="{1DD9CAA0-AFDE-DC44-8C56-92C810D5F592}"/>
              </a:ext>
            </a:extLst>
          </p:cNvPr>
          <p:cNvSpPr/>
          <p:nvPr/>
        </p:nvSpPr>
        <p:spPr>
          <a:xfrm>
            <a:off x="5550792" y="1079540"/>
            <a:ext cx="5830190" cy="1223719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4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rgbClr val="FF40FF"/>
                </a:solidFill>
              </a:rPr>
              <a:t>生花店のメリット</a:t>
            </a:r>
            <a:endParaRPr kumimoji="1" lang="en-US" altLang="ja-JP" dirty="0">
              <a:solidFill>
                <a:srgbClr val="FF40FF"/>
              </a:solidFill>
            </a:endParaRPr>
          </a:p>
          <a:p>
            <a:pPr algn="ctr"/>
            <a:r>
              <a:rPr kumimoji="1" lang="ja-JP" altLang="en-US">
                <a:solidFill>
                  <a:srgbClr val="FF40FF"/>
                </a:solidFill>
              </a:rPr>
              <a:t>・市場のない日も生花を</a:t>
            </a:r>
            <a:r>
              <a:rPr lang="ja-JP" altLang="en-US">
                <a:solidFill>
                  <a:srgbClr val="FF40FF"/>
                </a:solidFill>
              </a:rPr>
              <a:t>仕入れ可能</a:t>
            </a:r>
            <a:endParaRPr lang="en-US" altLang="ja-JP" dirty="0">
              <a:solidFill>
                <a:srgbClr val="FF40FF"/>
              </a:solidFill>
            </a:endParaRPr>
          </a:p>
          <a:p>
            <a:pPr algn="ctr"/>
            <a:r>
              <a:rPr kumimoji="1" lang="ja-JP" altLang="en-US">
                <a:solidFill>
                  <a:srgbClr val="FF40FF"/>
                </a:solidFill>
              </a:rPr>
              <a:t>・市場より小さい数量単位で仕入可能</a:t>
            </a:r>
            <a:endParaRPr kumimoji="1" lang="en-US" altLang="ja-JP" dirty="0">
              <a:solidFill>
                <a:srgbClr val="FF40FF"/>
              </a:solidFill>
            </a:endParaRPr>
          </a:p>
          <a:p>
            <a:pPr algn="ctr"/>
            <a:r>
              <a:rPr kumimoji="1" lang="ja-JP" altLang="en-US">
                <a:solidFill>
                  <a:srgbClr val="FF40FF"/>
                </a:solidFill>
              </a:rPr>
              <a:t>・商品ロス削減</a:t>
            </a:r>
          </a:p>
        </p:txBody>
      </p:sp>
      <p:sp>
        <p:nvSpPr>
          <p:cNvPr id="49" name="円/楕円 48">
            <a:extLst>
              <a:ext uri="{FF2B5EF4-FFF2-40B4-BE49-F238E27FC236}">
                <a16:creationId xmlns:a16="http://schemas.microsoft.com/office/drawing/2014/main" id="{52970C37-4A87-7A46-A4DF-CEB730B460B2}"/>
              </a:ext>
            </a:extLst>
          </p:cNvPr>
          <p:cNvSpPr/>
          <p:nvPr/>
        </p:nvSpPr>
        <p:spPr>
          <a:xfrm>
            <a:off x="3228151" y="5027683"/>
            <a:ext cx="5817290" cy="1223719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accent2"/>
                </a:solidFill>
              </a:rPr>
              <a:t>当社のメリット：</a:t>
            </a:r>
            <a:endParaRPr kumimoji="1" lang="en-US" altLang="ja-JP" dirty="0">
              <a:solidFill>
                <a:schemeClr val="accent2"/>
              </a:solidFill>
            </a:endParaRPr>
          </a:p>
          <a:p>
            <a:pPr algn="ctr"/>
            <a:r>
              <a:rPr lang="ja-JP" altLang="en-US">
                <a:solidFill>
                  <a:schemeClr val="accent2"/>
                </a:solidFill>
              </a:rPr>
              <a:t>・仕入量拡大で購買力を高め原価低減</a:t>
            </a:r>
            <a:endParaRPr lang="en-US" altLang="ja-JP" dirty="0">
              <a:solidFill>
                <a:schemeClr val="accent2"/>
              </a:solidFill>
            </a:endParaRPr>
          </a:p>
          <a:p>
            <a:pPr algn="ctr"/>
            <a:r>
              <a:rPr kumimoji="1" lang="ja-JP" altLang="en-US">
                <a:solidFill>
                  <a:schemeClr val="accent2"/>
                </a:solidFill>
              </a:rPr>
              <a:t>・商品ロス削減でコスト競争力強化</a:t>
            </a:r>
            <a:endParaRPr kumimoji="1" lang="en-US" altLang="ja-JP" dirty="0">
              <a:solidFill>
                <a:schemeClr val="accent2"/>
              </a:solidFill>
            </a:endParaRPr>
          </a:p>
        </p:txBody>
      </p:sp>
      <p:cxnSp>
        <p:nvCxnSpPr>
          <p:cNvPr id="29" name="カギ線コネクタ 28">
            <a:extLst>
              <a:ext uri="{FF2B5EF4-FFF2-40B4-BE49-F238E27FC236}">
                <a16:creationId xmlns:a16="http://schemas.microsoft.com/office/drawing/2014/main" id="{FBA57033-0D6C-9349-B559-801DDBF45B51}"/>
              </a:ext>
            </a:extLst>
          </p:cNvPr>
          <p:cNvCxnSpPr>
            <a:stCxn id="17" idx="2"/>
            <a:endCxn id="16" idx="0"/>
          </p:cNvCxnSpPr>
          <p:nvPr/>
        </p:nvCxnSpPr>
        <p:spPr>
          <a:xfrm rot="16200000" flipH="1">
            <a:off x="4716304" y="981406"/>
            <a:ext cx="800228" cy="2025349"/>
          </a:xfrm>
          <a:prstGeom prst="bentConnector3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3471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4010</TotalTime>
  <Words>105</Words>
  <Application>Microsoft Macintosh PowerPoint</Application>
  <PresentationFormat>ワイド画面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井上隆史</dc:creator>
  <cp:lastModifiedBy>合同会社 ハイウィロー</cp:lastModifiedBy>
  <cp:revision>20</cp:revision>
  <dcterms:created xsi:type="dcterms:W3CDTF">2021-06-23T23:30:13Z</dcterms:created>
  <dcterms:modified xsi:type="dcterms:W3CDTF">2022-10-10T12:18:56Z</dcterms:modified>
</cp:coreProperties>
</file>